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824233099783084"/>
          <c:y val="6.3608597223259344E-2"/>
        </c:manualLayout>
      </c:layout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34769633975095"/>
          <c:y val="0.7224987296493468"/>
          <c:w val="0.8431957013883703"/>
          <c:h val="0.260157796674686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Налог на прибыль (6 222,9 тыс. руб.)</c:v>
                </c:pt>
                <c:pt idx="1">
                  <c:v>Налог на совокупный доход (41,0 тыс. руб.)</c:v>
                </c:pt>
                <c:pt idx="2">
                  <c:v>Налог на имущество физических лиц (331 тыс. руб.)</c:v>
                </c:pt>
                <c:pt idx="3">
                  <c:v>Земельный налог (774,0 тыс. руб.)</c:v>
                </c:pt>
                <c:pt idx="4">
                  <c:v>Государственная пошлина (252,0 тыс. руб.)</c:v>
                </c:pt>
                <c:pt idx="5">
                  <c:v>Доходы от использования имущества, находящегося в муницпальной собственности (637,0 тыс. руб.)</c:v>
                </c:pt>
                <c:pt idx="6">
                  <c:v>Доходы от продажи материальных и нематерильльных активов (531,0 тыс. руб.)</c:v>
                </c:pt>
                <c:pt idx="7">
                  <c:v>Дотации (47527,5 тыс. руб.)</c:v>
                </c:pt>
                <c:pt idx="8">
                  <c:v>Субвенции (882,0 тыс. руб.)</c:v>
                </c:pt>
                <c:pt idx="9">
                  <c:v>Межбюджетные трансферты для компенсации дополнительных расходов (445,0 тыс.руб.)</c:v>
                </c:pt>
                <c:pt idx="10">
                  <c:v>Прочие безвозмездные поступления (5609,1 тыс. руб.)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6222.9</c:v>
                </c:pt>
                <c:pt idx="1">
                  <c:v>41</c:v>
                </c:pt>
                <c:pt idx="2">
                  <c:v>331</c:v>
                </c:pt>
                <c:pt idx="3">
                  <c:v>774</c:v>
                </c:pt>
                <c:pt idx="4">
                  <c:v>252</c:v>
                </c:pt>
                <c:pt idx="5">
                  <c:v>637</c:v>
                </c:pt>
                <c:pt idx="6">
                  <c:v>531</c:v>
                </c:pt>
                <c:pt idx="7">
                  <c:v>47527.5</c:v>
                </c:pt>
                <c:pt idx="8">
                  <c:v>882</c:v>
                </c:pt>
                <c:pt idx="9">
                  <c:v>445</c:v>
                </c:pt>
                <c:pt idx="10">
                  <c:v>5609.1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400919023569331"/>
          <c:y val="0.16287170277983684"/>
          <c:w val="0.56959051453299359"/>
          <c:h val="0.55080597105372131"/>
        </c:manualLayout>
      </c:layout>
      <c:overlay val="0"/>
      <c:txPr>
        <a:bodyPr/>
        <a:lstStyle/>
        <a:p>
          <a:pPr>
            <a:defRPr sz="100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ru-RU" dirty="0"/>
              <a:t>% исполнения по итогам </a:t>
            </a:r>
            <a:r>
              <a:rPr lang="ru-RU" dirty="0" smtClean="0"/>
              <a:t>2014г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Налог на прибыль</c:v>
                </c:pt>
                <c:pt idx="1">
                  <c:v>Налог на совокупный доход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муницпальной собственности</c:v>
                </c:pt>
                <c:pt idx="6">
                  <c:v>Доходы от продажи материальных и нематерильльных активов</c:v>
                </c:pt>
                <c:pt idx="7">
                  <c:v>Дотации</c:v>
                </c:pt>
                <c:pt idx="8">
                  <c:v>Субвенции</c:v>
                </c:pt>
                <c:pt idx="9">
                  <c:v>Прочие безвозмездные поступления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99</c:v>
                </c:pt>
                <c:pt idx="1">
                  <c:v>100</c:v>
                </c:pt>
                <c:pt idx="2">
                  <c:v>102.4</c:v>
                </c:pt>
                <c:pt idx="3">
                  <c:v>102.1</c:v>
                </c:pt>
                <c:pt idx="4">
                  <c:v>105.3</c:v>
                </c:pt>
                <c:pt idx="5">
                  <c:v>118.4</c:v>
                </c:pt>
                <c:pt idx="6">
                  <c:v>108.7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9781888"/>
        <c:axId val="39781504"/>
      </c:barChart>
      <c:catAx>
        <c:axId val="39781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9781504"/>
        <c:crosses val="autoZero"/>
        <c:auto val="1"/>
        <c:lblAlgn val="ctr"/>
        <c:lblOffset val="100"/>
        <c:noMultiLvlLbl val="1"/>
      </c:catAx>
      <c:valAx>
        <c:axId val="39781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97818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cat>
            <c:strRef>
              <c:f>Лист1!$A$2:$A$20</c:f>
              <c:strCache>
                <c:ptCount val="19"/>
                <c:pt idx="0">
                  <c:v>Глава администрации (1 655,6 тыс. руб.)</c:v>
                </c:pt>
                <c:pt idx="1">
                  <c:v>Функционирование местной администрации (18 427,8 тыс. руб.)</c:v>
                </c:pt>
                <c:pt idx="2">
                  <c:v>Резервный фонд (4,00 тыс. руб.)</c:v>
                </c:pt>
                <c:pt idx="3">
                  <c:v>Содержание МКУ "Хозяйсвенно-эксплуатационная служба сп.Саранпауль" (10417,1 тыс. руб.)</c:v>
                </c:pt>
                <c:pt idx="4">
                  <c:v>Другие общегосударственные вопросы (564,2 тыс. руб.)</c:v>
                </c:pt>
                <c:pt idx="5">
                  <c:v>Национальная оборона: содержание специпалиста ВУС (780,0 тыс. руб.)</c:v>
                </c:pt>
                <c:pt idx="6">
                  <c:v>Государственная регистрация актов гражданского состояния (102,0 тыс. руб.)</c:v>
                </c:pt>
                <c:pt idx="7">
                  <c:v>Защита населения и территорий от ЧС природного и техногенного характера: отопление пожарных емкостей (1038,3 тыс.руб.)</c:v>
                </c:pt>
                <c:pt idx="8">
                  <c:v>Общеэкономические вопросы: общественные работы (4766,5 тыс.руб.)</c:v>
                </c:pt>
                <c:pt idx="9">
                  <c:v>Содержание дорог (3219,9 тыс. руб.)</c:v>
                </c:pt>
                <c:pt idx="10">
                  <c:v>Оплата интернета (326,8 тыс. руб.)</c:v>
                </c:pt>
                <c:pt idx="11">
                  <c:v>Жилищно-коммунальное хозяйство: субсидии ЖКХ и подготовка к ОЗП (11028,3 тыс. руб.)</c:v>
                </c:pt>
                <c:pt idx="12">
                  <c:v>Содержание МКУ "Культурно-досуговый центр сп.Саранпауль" (6113,2 тыс.руб.)</c:v>
                </c:pt>
                <c:pt idx="13">
                  <c:v>Содержание МКУ "Саранпаульский музей" (1676,3 тыс руб.)</c:v>
                </c:pt>
                <c:pt idx="14">
                  <c:v>Содержание библиотек (1147,2 тыс. руб.)</c:v>
                </c:pt>
                <c:pt idx="15">
                  <c:v>Прочие расходы по культуре: целевые программы (1 738,0 тыс. руб.)</c:v>
                </c:pt>
                <c:pt idx="16">
                  <c:v>Социальная политика: пенсия (180,0 тыс. руб.)</c:v>
                </c:pt>
                <c:pt idx="17">
                  <c:v>Физическая культура и спорт (145,0тыс. руб.)</c:v>
                </c:pt>
                <c:pt idx="18">
                  <c:v>Межбюджетные трансферты: передача полномочий в Березовский район  (293,7 тыс. руб.)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1655.6</c:v>
                </c:pt>
                <c:pt idx="1">
                  <c:v>18427.8</c:v>
                </c:pt>
                <c:pt idx="2">
                  <c:v>4</c:v>
                </c:pt>
                <c:pt idx="3">
                  <c:v>10417.1</c:v>
                </c:pt>
                <c:pt idx="4">
                  <c:v>564.20000000000005</c:v>
                </c:pt>
                <c:pt idx="5">
                  <c:v>780</c:v>
                </c:pt>
                <c:pt idx="6">
                  <c:v>102</c:v>
                </c:pt>
                <c:pt idx="7">
                  <c:v>1038.3</c:v>
                </c:pt>
                <c:pt idx="8">
                  <c:v>4766.5</c:v>
                </c:pt>
                <c:pt idx="9">
                  <c:v>3219.9</c:v>
                </c:pt>
                <c:pt idx="10">
                  <c:v>326.8</c:v>
                </c:pt>
                <c:pt idx="11" formatCode="#,##0.00">
                  <c:v>11028.3</c:v>
                </c:pt>
                <c:pt idx="12">
                  <c:v>6113.2</c:v>
                </c:pt>
                <c:pt idx="13">
                  <c:v>1676.3</c:v>
                </c:pt>
                <c:pt idx="14">
                  <c:v>1147.2</c:v>
                </c:pt>
                <c:pt idx="15" formatCode="#,##0">
                  <c:v>1738</c:v>
                </c:pt>
                <c:pt idx="16">
                  <c:v>180</c:v>
                </c:pt>
                <c:pt idx="17">
                  <c:v>145</c:v>
                </c:pt>
                <c:pt idx="18">
                  <c:v>293.7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794560"/>
        <c:axId val="39793024"/>
        <c:axId val="0"/>
      </c:bar3DChart>
      <c:valAx>
        <c:axId val="3979302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9794560"/>
        <c:crosses val="autoZero"/>
        <c:crossBetween val="between"/>
      </c:valAx>
      <c:catAx>
        <c:axId val="397945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9793024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 </a:t>
            </a:r>
            <a:r>
              <a:rPr lang="ru-RU" sz="1600" dirty="0" smtClean="0"/>
              <a:t>2014г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Лист1!$A$2:$A$20</c:f>
              <c:strCache>
                <c:ptCount val="19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Резервный фонд </c:v>
                </c:pt>
                <c:pt idx="3">
                  <c:v>Содержание МКУ "Хозяйсвенно-эксплуатационная служба сп.Саранпауль"</c:v>
                </c:pt>
                <c:pt idx="4">
                  <c:v>Другие общегосударственные вопросы </c:v>
                </c:pt>
                <c:pt idx="5">
                  <c:v>Национальная оборона: содержание специпалиста ВУС </c:v>
                </c:pt>
                <c:pt idx="6">
                  <c:v>Государственная регистрация актов гражданского состояния </c:v>
                </c:pt>
                <c:pt idx="7">
                  <c:v>Защита населения и территорий от ЧС природного и техногенного характера: отопление пожарных емкостей </c:v>
                </c:pt>
                <c:pt idx="8">
                  <c:v>Общеэкономические вопросы: общественные работы </c:v>
                </c:pt>
                <c:pt idx="9">
                  <c:v>Содержание дорог </c:v>
                </c:pt>
                <c:pt idx="10">
                  <c:v>Оплата интернета </c:v>
                </c:pt>
                <c:pt idx="11">
                  <c:v>Жилищно-коммунальное хозяйство: субсидии ЖКХ и подготовка к ОЗП </c:v>
                </c:pt>
                <c:pt idx="12">
                  <c:v>Содержание МКУ "Культурно-досуговый центр сп.Саранпауль" </c:v>
                </c:pt>
                <c:pt idx="13">
                  <c:v>Содержание МКУ "Саранпаульский музей" </c:v>
                </c:pt>
                <c:pt idx="14">
                  <c:v>Содержание библиотек</c:v>
                </c:pt>
                <c:pt idx="15">
                  <c:v>Прочие расходы по культуре: наказы избирателей (депутатские) </c:v>
                </c:pt>
                <c:pt idx="16">
                  <c:v>Социальная политика: пенсия </c:v>
                </c:pt>
                <c:pt idx="17">
                  <c:v>Физическая культура и спорт </c:v>
                </c:pt>
                <c:pt idx="18">
                  <c:v>Межбюджетные трансферты: передача полномочий в Березовский район 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100</c:v>
                </c:pt>
                <c:pt idx="1">
                  <c:v>99.45</c:v>
                </c:pt>
                <c:pt idx="2">
                  <c:v>100</c:v>
                </c:pt>
                <c:pt idx="3">
                  <c:v>97.72</c:v>
                </c:pt>
                <c:pt idx="4">
                  <c:v>99.9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98.06</c:v>
                </c:pt>
                <c:pt idx="10">
                  <c:v>99.33</c:v>
                </c:pt>
                <c:pt idx="11">
                  <c:v>98.92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99.56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9811712"/>
        <c:axId val="41128320"/>
      </c:barChart>
      <c:catAx>
        <c:axId val="398117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1128320"/>
        <c:crosses val="autoZero"/>
        <c:auto val="1"/>
        <c:lblAlgn val="ctr"/>
        <c:lblOffset val="100"/>
        <c:noMultiLvlLbl val="1"/>
      </c:catAx>
      <c:valAx>
        <c:axId val="41128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9811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cat>
            <c:strRef>
              <c:f>Лист1!$A$2:$A$12</c:f>
              <c:strCache>
                <c:ptCount val="11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В рамках подпрограммы «Профилактика незаконного оборота и потребления наркотических средств и психотропных веществ» муниципальной программы «Обеспечение прав и законных интересов населения Березовского района в отдельных сферах жизнедеятельности в 2014-20</c:v>
                </c:pt>
                <c:pt idx="5">
                  <c:v>Приобретение музейного оборудования  и издание книги для МКУ «Саранпаульский музей»</c:v>
                </c:pt>
                <c:pt idx="6">
                  <c:v>Создание музейной экспозиции для МКУ «Саранпаульский музей»</c:v>
                </c:pt>
                <c:pt idx="7">
                  <c:v>Приобретение одежды сцены и его установка для  МКУ «Саранпаульский культурно-досуговый центр»</c:v>
                </c:pt>
                <c:pt idx="8">
                  <c:v>Приобретение жалюзи для  МКУ «Саранпаульский культурно-досуговый центр»</c:v>
                </c:pt>
                <c:pt idx="9">
                  <c:v>Организация деятельности молодежных трудовых отрядов</c:v>
                </c:pt>
                <c:pt idx="10">
                  <c:v>Дотации на сбалансированность и на реализацию отдельных расходных полномочий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47527.5</c:v>
                </c:pt>
                <c:pt idx="1">
                  <c:v>102</c:v>
                </c:pt>
                <c:pt idx="2">
                  <c:v>780</c:v>
                </c:pt>
                <c:pt idx="3">
                  <c:v>4149.2299999999996</c:v>
                </c:pt>
                <c:pt idx="4">
                  <c:v>10</c:v>
                </c:pt>
                <c:pt idx="5">
                  <c:v>280</c:v>
                </c:pt>
                <c:pt idx="6">
                  <c:v>591</c:v>
                </c:pt>
                <c:pt idx="7">
                  <c:v>400</c:v>
                </c:pt>
                <c:pt idx="8">
                  <c:v>100</c:v>
                </c:pt>
                <c:pt idx="9">
                  <c:v>410</c:v>
                </c:pt>
                <c:pt idx="10">
                  <c:v>18423.7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490304"/>
        <c:axId val="41491840"/>
      </c:barChart>
      <c:catAx>
        <c:axId val="414903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491840"/>
        <c:crosses val="autoZero"/>
        <c:auto val="1"/>
        <c:lblAlgn val="ctr"/>
        <c:lblOffset val="100"/>
        <c:noMultiLvlLbl val="0"/>
      </c:catAx>
      <c:valAx>
        <c:axId val="414918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49030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714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Бюджет для граждан </a:t>
            </a:r>
            <a:br>
              <a:rPr lang="ru-RU" dirty="0" smtClean="0"/>
            </a:br>
            <a:r>
              <a:rPr lang="ru-RU" dirty="0" smtClean="0"/>
              <a:t>сельского поселения </a:t>
            </a:r>
            <a:br>
              <a:rPr lang="ru-RU" dirty="0" smtClean="0"/>
            </a:br>
            <a:r>
              <a:rPr lang="ru-RU" dirty="0" smtClean="0"/>
              <a:t>Саранпауль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</a:t>
            </a:r>
            <a:r>
              <a:rPr lang="ru-RU" dirty="0" smtClean="0"/>
              <a:t>2014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143116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63 165,50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63 256,90 тыс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91,40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Доходы бюджета сельского поселения Саранпауль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408351"/>
              </p:ext>
            </p:extLst>
          </p:nvPr>
        </p:nvGraphicFramePr>
        <p:xfrm>
          <a:off x="179512" y="1268760"/>
          <a:ext cx="878497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Исполнение доходов бюджета сельского поселения Саранпауль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765212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551532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604816"/>
              </p:ext>
            </p:extLst>
          </p:nvPr>
        </p:nvGraphicFramePr>
        <p:xfrm>
          <a:off x="457200" y="1196752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251951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587</TotalTime>
  <Words>98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80</cp:revision>
  <dcterms:modified xsi:type="dcterms:W3CDTF">2015-03-05T04:44:43Z</dcterms:modified>
</cp:coreProperties>
</file>